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9" r:id="rId2"/>
    <p:sldId id="262" r:id="rId3"/>
    <p:sldId id="264" r:id="rId4"/>
    <p:sldId id="274" r:id="rId5"/>
    <p:sldId id="263" r:id="rId6"/>
    <p:sldId id="265" r:id="rId7"/>
    <p:sldId id="268" r:id="rId8"/>
    <p:sldId id="275" r:id="rId9"/>
    <p:sldId id="260" r:id="rId10"/>
    <p:sldId id="267" r:id="rId11"/>
    <p:sldId id="256" r:id="rId12"/>
    <p:sldId id="257" r:id="rId13"/>
    <p:sldId id="266" r:id="rId14"/>
    <p:sldId id="269" r:id="rId15"/>
    <p:sldId id="270" r:id="rId16"/>
    <p:sldId id="271" r:id="rId17"/>
    <p:sldId id="277" r:id="rId18"/>
    <p:sldId id="278" r:id="rId19"/>
    <p:sldId id="272" r:id="rId20"/>
    <p:sldId id="273" r:id="rId21"/>
    <p:sldId id="276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50" autoAdjust="0"/>
  </p:normalViewPr>
  <p:slideViewPr>
    <p:cSldViewPr>
      <p:cViewPr varScale="1">
        <p:scale>
          <a:sx n="97" d="100"/>
          <a:sy n="9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7C89CEBC-6EB1-4C96-8DCB-42C6A93BE731}" type="datetimeFigureOut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F9D0173-B01E-41A1-8B95-2412070A9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F0004-3C8D-4923-AC50-3DDB14814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AECF7-31B7-4DED-8C89-A8CBEC4CE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88B02-070B-4B68-9349-25A69579F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CB27A-ACBD-477D-8BA8-48738515F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FDC07-CBB0-42F6-889E-C16DC127C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B251F-EC83-430A-BC2A-02F292A68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5A03-C2AC-4EC3-8A67-ED2F1BB3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F4E3-B28D-4FFD-8436-8F62F943D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1B779-EF90-4233-B77A-D583C7E3E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509E-237D-41C7-B43E-59F439E79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44FDD-EAED-462F-B187-51E80B2FD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654297-192E-42FE-9403-B44E85B9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A&amp;P 242 Unit 4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Lecture 5</a:t>
            </a:r>
          </a:p>
        </p:txBody>
      </p:sp>
      <p:pic>
        <p:nvPicPr>
          <p:cNvPr id="2051" name="Picture 10" descr="C:\Documents and Settings\GaryB.SFCC\Local Settings\Temporary Internet Files\Content.IE5\L3E0T3PC\MCj021152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57400"/>
            <a:ext cx="1482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Histology of the retina of the eye</a:t>
            </a:r>
          </a:p>
        </p:txBody>
      </p:sp>
      <p:pic>
        <p:nvPicPr>
          <p:cNvPr id="11267" name="Picture 3" descr="E:\MEDIA\1774\177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752600"/>
            <a:ext cx="525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grad.ttuhsc.edu/courses/histo/notes/graphics/eye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09588" y="6397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09600" y="1371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292" name="Picture 7" descr="building imag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371600"/>
            <a:ext cx="480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  Photomicroscopic view of the Histology of the Eye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28600" y="152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288925" y="1411288"/>
            <a:ext cx="42068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S = Sclera</a:t>
            </a:r>
          </a:p>
          <a:p>
            <a:r>
              <a:rPr lang="en-US" b="1">
                <a:latin typeface="Arial" charset="0"/>
              </a:rPr>
              <a:t>C = Choroid coat</a:t>
            </a:r>
          </a:p>
          <a:p>
            <a:r>
              <a:rPr lang="en-US" b="1">
                <a:latin typeface="Arial" charset="0"/>
              </a:rPr>
              <a:t>PE = Pigmented</a:t>
            </a:r>
          </a:p>
          <a:p>
            <a:r>
              <a:rPr lang="en-US" b="1">
                <a:latin typeface="Arial" charset="0"/>
              </a:rPr>
              <a:t>	epithelium</a:t>
            </a:r>
          </a:p>
          <a:p>
            <a:r>
              <a:rPr lang="en-US" b="1">
                <a:latin typeface="Arial" charset="0"/>
              </a:rPr>
              <a:t>P = Outer segments</a:t>
            </a:r>
          </a:p>
          <a:p>
            <a:r>
              <a:rPr lang="en-US" b="1">
                <a:latin typeface="Arial" charset="0"/>
              </a:rPr>
              <a:t>	of rods and cones</a:t>
            </a:r>
          </a:p>
          <a:p>
            <a:r>
              <a:rPr lang="en-US" b="1">
                <a:latin typeface="Arial" charset="0"/>
              </a:rPr>
              <a:t>O = Nuclei of rods and </a:t>
            </a:r>
          </a:p>
          <a:p>
            <a:r>
              <a:rPr lang="en-US" b="1">
                <a:latin typeface="Arial" charset="0"/>
              </a:rPr>
              <a:t>	cones</a:t>
            </a:r>
          </a:p>
          <a:p>
            <a:r>
              <a:rPr lang="en-US" b="1">
                <a:latin typeface="Arial" charset="0"/>
              </a:rPr>
              <a:t>OPL = Outer synaptic layer</a:t>
            </a:r>
          </a:p>
          <a:p>
            <a:r>
              <a:rPr lang="en-US" b="1">
                <a:latin typeface="Arial" charset="0"/>
              </a:rPr>
              <a:t>I = Nuclei of bipolar 	neurons</a:t>
            </a:r>
          </a:p>
          <a:p>
            <a:r>
              <a:rPr lang="en-US" b="1">
                <a:latin typeface="Arial" charset="0"/>
              </a:rPr>
              <a:t>PL = Inner synaptic layer</a:t>
            </a:r>
          </a:p>
          <a:p>
            <a:r>
              <a:rPr lang="en-US" b="1">
                <a:latin typeface="Arial" charset="0"/>
              </a:rPr>
              <a:t>G = Ganglion cell layer</a:t>
            </a:r>
          </a:p>
          <a:p>
            <a:endParaRPr lang="en-US" b="1">
              <a:latin typeface="Arial" charset="0"/>
            </a:endParaRPr>
          </a:p>
          <a:p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7013" y="18684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15" name="Picture 4" descr="building imag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14525"/>
            <a:ext cx="67818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9129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Photomicroscopic view of the Histology of the Eye</a:t>
            </a:r>
          </a:p>
          <a:p>
            <a:r>
              <a:rPr lang="en-US" sz="3200" b="1"/>
              <a:t>showing the location of the central fovea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Intrinsic Eye Muscles and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their response to light </a:t>
            </a:r>
          </a:p>
        </p:txBody>
      </p:sp>
      <p:pic>
        <p:nvPicPr>
          <p:cNvPr id="14339" name="Picture 3" descr="1774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128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The Visual Pathway</a:t>
            </a:r>
          </a:p>
        </p:txBody>
      </p:sp>
      <p:pic>
        <p:nvPicPr>
          <p:cNvPr id="15363" name="Picture 3" descr="E:\MEDIA\1774\177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3921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E:\MEDIA\1774\177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76400"/>
            <a:ext cx="5257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MEDIA\1774\177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17525" y="628650"/>
            <a:ext cx="395922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3200" b="1"/>
              <a:t>Light Refractory</a:t>
            </a:r>
          </a:p>
          <a:p>
            <a:pPr marL="457200" indent="-457200"/>
            <a:r>
              <a:rPr lang="en-US" sz="3200" b="1"/>
              <a:t>Pathway: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Bulbar Conjunctiva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Cornea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Aqueous Humor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Lens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Vitreous Humor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Ganglion Cell Layer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Inner Synaptic Layer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Bipolar Layer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Outer Synaptic Layer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 Photoreceptor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77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8600" y="0"/>
            <a:ext cx="380809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3200" b="1"/>
              <a:t>Abnormalities of</a:t>
            </a:r>
          </a:p>
          <a:p>
            <a:pPr marL="457200" indent="-457200"/>
            <a:r>
              <a:rPr lang="en-US" sz="3200" b="1"/>
              <a:t>The Eye:</a:t>
            </a:r>
            <a:endParaRPr lang="en-US" b="1"/>
          </a:p>
          <a:p>
            <a:pPr marL="457200" indent="-457200">
              <a:buFontTx/>
              <a:buAutoNum type="arabicPeriod"/>
            </a:pPr>
            <a:r>
              <a:rPr lang="en-US" b="1"/>
              <a:t>Myopic - </a:t>
            </a:r>
          </a:p>
          <a:p>
            <a:pPr marL="457200" indent="-457200"/>
            <a:r>
              <a:rPr lang="en-US" b="1"/>
              <a:t>	nearsighted</a:t>
            </a:r>
          </a:p>
          <a:p>
            <a:pPr marL="457200" indent="-457200">
              <a:buFontTx/>
              <a:buAutoNum type="arabicPeriod" startAt="2"/>
            </a:pPr>
            <a:r>
              <a:rPr lang="en-US" b="1"/>
              <a:t>Hypermetropic - </a:t>
            </a:r>
          </a:p>
          <a:p>
            <a:pPr marL="457200" indent="-457200"/>
            <a:r>
              <a:rPr lang="en-US" b="1"/>
              <a:t>	Farsighted</a:t>
            </a:r>
          </a:p>
          <a:p>
            <a:pPr marL="457200" indent="-457200">
              <a:buFontTx/>
              <a:buAutoNum type="arabicPeriod" startAt="3"/>
            </a:pPr>
            <a:r>
              <a:rPr lang="en-US" b="1"/>
              <a:t>Presbyopia - </a:t>
            </a:r>
          </a:p>
          <a:p>
            <a:pPr marL="457200" indent="-457200"/>
            <a:r>
              <a:rPr lang="en-US" b="1"/>
              <a:t>	age-related failure of </a:t>
            </a:r>
          </a:p>
          <a:p>
            <a:pPr marL="457200" indent="-457200"/>
            <a:r>
              <a:rPr lang="en-US" b="1"/>
              <a:t>	lens to accommodate</a:t>
            </a:r>
          </a:p>
          <a:p>
            <a:pPr marL="457200" indent="-457200">
              <a:buFontTx/>
              <a:buAutoNum type="arabicPeriod" startAt="4"/>
            </a:pPr>
            <a:r>
              <a:rPr lang="en-US" b="1"/>
              <a:t>Astigmatism - </a:t>
            </a:r>
          </a:p>
          <a:p>
            <a:pPr marL="457200" indent="-457200"/>
            <a:r>
              <a:rPr lang="en-US" b="1"/>
              <a:t>	Distorted vision due to </a:t>
            </a:r>
          </a:p>
          <a:p>
            <a:pPr marL="457200" indent="-457200"/>
            <a:r>
              <a:rPr lang="en-US" b="1"/>
              <a:t>	irregular-shaped lens or</a:t>
            </a:r>
          </a:p>
          <a:p>
            <a:pPr marL="457200" indent="-457200"/>
            <a:r>
              <a:rPr lang="en-US" b="1"/>
              <a:t>	cornea</a:t>
            </a:r>
          </a:p>
          <a:p>
            <a:pPr marL="457200" indent="-457200">
              <a:buFontTx/>
              <a:buAutoNum type="arabicPeriod" startAt="5"/>
            </a:pPr>
            <a:r>
              <a:rPr lang="en-US" b="1"/>
              <a:t>Color Blindness - </a:t>
            </a:r>
          </a:p>
          <a:p>
            <a:pPr marL="457200" indent="-457200"/>
            <a:r>
              <a:rPr lang="en-US" b="1"/>
              <a:t>	genetic defect that </a:t>
            </a:r>
          </a:p>
          <a:p>
            <a:pPr marL="457200" indent="-457200"/>
            <a:r>
              <a:rPr lang="en-US" b="1"/>
              <a:t>	causes dysfunction of </a:t>
            </a:r>
          </a:p>
          <a:p>
            <a:pPr marL="457200" indent="-457200"/>
            <a:r>
              <a:rPr lang="en-US" b="1"/>
              <a:t>	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  <a:latin typeface="Arial" charset="0"/>
              </a:rPr>
              <a:t>Accommodation of the Lens </a:t>
            </a:r>
            <a:br>
              <a:rPr lang="en-US" sz="3600" b="1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b="1" smtClean="0">
                <a:solidFill>
                  <a:schemeClr val="tx1"/>
                </a:solidFill>
                <a:latin typeface="Arial" charset="0"/>
              </a:rPr>
              <a:t>for near vision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Ciliary muscles contract</a:t>
            </a:r>
          </a:p>
          <a:p>
            <a:pPr eaLnBrk="1" hangingPunct="1"/>
            <a:r>
              <a:rPr lang="en-US" sz="2800" b="1" smtClean="0"/>
              <a:t>Ciliary body pulls forward and inward</a:t>
            </a:r>
          </a:p>
          <a:p>
            <a:pPr eaLnBrk="1" hangingPunct="1"/>
            <a:r>
              <a:rPr lang="en-US" sz="2800" b="1" smtClean="0"/>
              <a:t>Tension on suspensory ligaments of lens is decreased</a:t>
            </a:r>
          </a:p>
          <a:p>
            <a:pPr eaLnBrk="1" hangingPunct="1"/>
            <a:r>
              <a:rPr lang="en-US" sz="2800" b="1" smtClean="0"/>
              <a:t>Lens becomes thicker (rounder) due to its elasticity</a:t>
            </a:r>
          </a:p>
          <a:p>
            <a:pPr eaLnBrk="1" hangingPunct="1"/>
            <a:r>
              <a:rPr lang="en-US" sz="2800" b="1" smtClean="0"/>
              <a:t>Pupils constricts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  <a:latin typeface="Arial" charset="0"/>
              </a:rPr>
              <a:t>Accommodation of the Lens </a:t>
            </a:r>
            <a:br>
              <a:rPr lang="en-US" sz="3600" b="1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b="1" smtClean="0">
                <a:solidFill>
                  <a:schemeClr val="tx1"/>
                </a:solidFill>
                <a:latin typeface="Arial" charset="0"/>
              </a:rPr>
              <a:t>for far vision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Ciliary muscles relaxes</a:t>
            </a:r>
          </a:p>
          <a:p>
            <a:pPr eaLnBrk="1" hangingPunct="1"/>
            <a:r>
              <a:rPr lang="en-US" sz="2800" b="1" smtClean="0"/>
              <a:t>Ciliary body returns to its resting state, backward and outward</a:t>
            </a:r>
          </a:p>
          <a:p>
            <a:pPr eaLnBrk="1" hangingPunct="1"/>
            <a:r>
              <a:rPr lang="en-US" sz="2800" b="1" smtClean="0"/>
              <a:t>Tension on suspensory ligaments of lens is increased</a:t>
            </a:r>
          </a:p>
          <a:p>
            <a:pPr eaLnBrk="1" hangingPunct="1"/>
            <a:r>
              <a:rPr lang="en-US" sz="2800" b="1" smtClean="0"/>
              <a:t>Lens becomes thinner (flatter) due to its elasticity</a:t>
            </a:r>
          </a:p>
          <a:p>
            <a:pPr eaLnBrk="1" hangingPunct="1"/>
            <a:r>
              <a:rPr lang="en-US" sz="2800" b="1" smtClean="0"/>
              <a:t>Pupils dilate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:\MEDIA\1774\177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02907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93725" y="476250"/>
            <a:ext cx="3963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Anatomy of Rods and</a:t>
            </a:r>
          </a:p>
          <a:p>
            <a:r>
              <a:rPr lang="en-US" sz="3200" b="1"/>
              <a:t>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External Anatomy of the Eye</a:t>
            </a:r>
          </a:p>
        </p:txBody>
      </p:sp>
      <p:pic>
        <p:nvPicPr>
          <p:cNvPr id="3075" name="Picture 3" descr="E:\MEDIA\1774\177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5562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Physiology of Rods and Photopigments</a:t>
            </a:r>
          </a:p>
        </p:txBody>
      </p:sp>
      <p:pic>
        <p:nvPicPr>
          <p:cNvPr id="21507" name="Picture 3" descr="E:\MEDIA\1774\177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248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E:\MEDIA\1774\1774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  <a:latin typeface="Arial" charset="0"/>
              </a:rPr>
              <a:t>Visual Pathway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b="1" smtClean="0"/>
              <a:t>Cones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 smtClean="0"/>
              <a:t>Bipolar neurons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 smtClean="0"/>
              <a:t>Ganglion cell’s axon forms the optic nerve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 smtClean="0"/>
              <a:t>Optic nerve to the Optic Chiasm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 smtClean="0"/>
              <a:t>Optic tract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 smtClean="0"/>
              <a:t>Lateral geniculate nuclei of the thalamus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 smtClean="0"/>
              <a:t>Optic Radiations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 smtClean="0"/>
              <a:t>Primary visual areas of the occipital lobes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Lacrimal Apparatus of the Eye</a:t>
            </a:r>
          </a:p>
        </p:txBody>
      </p:sp>
      <p:pic>
        <p:nvPicPr>
          <p:cNvPr id="4099" name="Picture 3" descr="E:\MEDIA\1774\177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Anatomy of the Eyeball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Fibrous Tunic: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		</a:t>
            </a:r>
            <a:r>
              <a:rPr lang="en-US" sz="2400" b="1" dirty="0" smtClean="0"/>
              <a:t>Cornea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Sclera</a:t>
            </a:r>
            <a:r>
              <a:rPr lang="en-US" sz="2800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Vascular Tunic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		</a:t>
            </a:r>
            <a:r>
              <a:rPr lang="en-US" sz="2400" b="1" dirty="0" smtClean="0"/>
              <a:t>Choroid coat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</a:t>
            </a:r>
            <a:r>
              <a:rPr lang="en-US" sz="2400" b="1" dirty="0" err="1" smtClean="0"/>
              <a:t>Ciliary</a:t>
            </a:r>
            <a:r>
              <a:rPr lang="en-US" sz="2400" b="1" dirty="0" smtClean="0"/>
              <a:t> Body (</a:t>
            </a:r>
            <a:r>
              <a:rPr lang="en-US" sz="2400" b="1" dirty="0" err="1" smtClean="0"/>
              <a:t>Ciliary</a:t>
            </a:r>
            <a:r>
              <a:rPr lang="en-US" sz="2400" b="1" dirty="0" smtClean="0"/>
              <a:t> muscle, </a:t>
            </a:r>
            <a:r>
              <a:rPr lang="en-US" sz="2400" b="1" dirty="0" err="1" smtClean="0"/>
              <a:t>Ciliary</a:t>
            </a:r>
            <a:r>
              <a:rPr lang="en-US" sz="2400" b="1" dirty="0" smtClean="0"/>
              <a:t> process)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Iris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Nervous Tunic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		</a:t>
            </a:r>
            <a:r>
              <a:rPr lang="en-US" sz="2400" b="1" dirty="0" smtClean="0"/>
              <a:t>Retina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Accessory structures of the Eye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from a sagittal view</a:t>
            </a:r>
          </a:p>
        </p:txBody>
      </p:sp>
      <p:pic>
        <p:nvPicPr>
          <p:cNvPr id="6147" name="Picture 3" descr="1774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172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Internal Anatomy of the Eye</a:t>
            </a:r>
          </a:p>
        </p:txBody>
      </p:sp>
      <p:pic>
        <p:nvPicPr>
          <p:cNvPr id="7171" name="Picture 3" descr="E:\MEDIA\1774\177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05000"/>
            <a:ext cx="487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www.grad.ttuhsc.edu/courses/histo/notes/graphics/ey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26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Detail view of the anterior anatomy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of the eye</a:t>
            </a:r>
          </a:p>
        </p:txBody>
      </p:sp>
      <p:pic>
        <p:nvPicPr>
          <p:cNvPr id="8195" name="Picture 3" descr="177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048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Production of Aqueous Humor and Intraocular pressure  </a:t>
            </a:r>
          </a:p>
        </p:txBody>
      </p:sp>
      <p:pic>
        <p:nvPicPr>
          <p:cNvPr id="9219" name="Picture 3" descr="177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28800"/>
            <a:ext cx="441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5125" y="1870075"/>
            <a:ext cx="43813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b="1"/>
              <a:t>Ciliary Process:</a:t>
            </a:r>
          </a:p>
          <a:p>
            <a:pPr marL="457200" indent="-457200"/>
            <a:r>
              <a:rPr lang="en-US" b="1"/>
              <a:t>	Produces Aqueous Humor</a:t>
            </a:r>
          </a:p>
          <a:p>
            <a:pPr marL="457200" indent="-457200"/>
            <a:r>
              <a:rPr lang="en-US" b="1"/>
              <a:t>2.   Posterior Chamber:</a:t>
            </a:r>
          </a:p>
          <a:p>
            <a:pPr marL="457200" indent="-457200"/>
            <a:r>
              <a:rPr lang="en-US" b="1"/>
              <a:t>	Aqueous Humor flows from </a:t>
            </a:r>
          </a:p>
          <a:p>
            <a:pPr marL="457200" indent="-457200"/>
            <a:r>
              <a:rPr lang="en-US" b="1"/>
              <a:t>	this chamber through the</a:t>
            </a:r>
          </a:p>
          <a:p>
            <a:pPr marL="457200" indent="-457200"/>
            <a:r>
              <a:rPr lang="en-US" b="1"/>
              <a:t>	pupil in Anterior Chamber</a:t>
            </a:r>
          </a:p>
          <a:p>
            <a:pPr marL="457200" indent="-457200">
              <a:buFontTx/>
              <a:buAutoNum type="arabicPeriod" startAt="3"/>
            </a:pPr>
            <a:r>
              <a:rPr lang="en-US" b="1"/>
              <a:t>Canal of Schlemm</a:t>
            </a:r>
          </a:p>
          <a:p>
            <a:pPr marL="457200" indent="-457200"/>
            <a:r>
              <a:rPr lang="en-US" b="1"/>
              <a:t>	Reabsorbs Aqueous Humor</a:t>
            </a:r>
          </a:p>
          <a:p>
            <a:pPr marL="457200" indent="-457200"/>
            <a:endParaRPr lang="en-US" b="1"/>
          </a:p>
          <a:p>
            <a:pPr marL="457200" indent="-457200"/>
            <a:r>
              <a:rPr lang="en-US" b="1"/>
              <a:t>	Glaucoma:</a:t>
            </a:r>
          </a:p>
          <a:p>
            <a:pPr marL="457200" indent="-457200"/>
            <a:r>
              <a:rPr lang="en-US" b="1"/>
              <a:t>	Increase in intraocular </a:t>
            </a:r>
          </a:p>
          <a:p>
            <a:pPr marL="457200" indent="-457200"/>
            <a:r>
              <a:rPr lang="en-US" b="1"/>
              <a:t>	pressure due to build up of</a:t>
            </a:r>
          </a:p>
          <a:p>
            <a:pPr marL="457200" indent="-457200"/>
            <a:r>
              <a:rPr lang="en-US" b="1"/>
              <a:t>	Aqueous Humor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ttp://www.grad.ttuhsc.edu/courses/histo/notes/graphics/eye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59436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91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Opthalmoscopic view of the retina showing the location of the Macula to the Optic Disc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259</Words>
  <Application>Microsoft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A&amp;P 242 Unit 4 Lecture 5</vt:lpstr>
      <vt:lpstr>External Anatomy of the Eye</vt:lpstr>
      <vt:lpstr>Lacrimal Apparatus of the Eye</vt:lpstr>
      <vt:lpstr>Anatomy of the Eyeball</vt:lpstr>
      <vt:lpstr>Accessory structures of the Eye  from a sagittal view</vt:lpstr>
      <vt:lpstr>Internal Anatomy of the Eye</vt:lpstr>
      <vt:lpstr>Detail view of the anterior anatomy  of the eye</vt:lpstr>
      <vt:lpstr>Production of Aqueous Humor and Intraocular pressure  </vt:lpstr>
      <vt:lpstr>Slide 9</vt:lpstr>
      <vt:lpstr>Histology of the retina of the eye</vt:lpstr>
      <vt:lpstr>Slide 11</vt:lpstr>
      <vt:lpstr>Slide 12</vt:lpstr>
      <vt:lpstr>Intrinsic Eye Muscles and  their response to light </vt:lpstr>
      <vt:lpstr>The Visual Pathway</vt:lpstr>
      <vt:lpstr>Slide 15</vt:lpstr>
      <vt:lpstr>Slide 16</vt:lpstr>
      <vt:lpstr>Accommodation of the Lens  for near vision</vt:lpstr>
      <vt:lpstr>Accommodation of the Lens  for far vision</vt:lpstr>
      <vt:lpstr>Slide 19</vt:lpstr>
      <vt:lpstr>Physiology of Rods and Photopigments</vt:lpstr>
      <vt:lpstr>Visual Pathway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Blevins</dc:creator>
  <cp:lastModifiedBy>GaryB</cp:lastModifiedBy>
  <cp:revision>18</cp:revision>
  <dcterms:created xsi:type="dcterms:W3CDTF">2001-11-27T00:00:01Z</dcterms:created>
  <dcterms:modified xsi:type="dcterms:W3CDTF">2008-12-01T17:54:41Z</dcterms:modified>
</cp:coreProperties>
</file>